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0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2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1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6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CDA61-55C2-4491-9C18-94E38DC9EC2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C35F-CFE3-4863-A5F7-0A17D2DAE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11.avi"/><Relationship Id="rId1" Type="http://schemas.microsoft.com/office/2007/relationships/media" Target="../media/media11.avi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video" Target="../media/media12.avi"/><Relationship Id="rId1" Type="http://schemas.microsoft.com/office/2007/relationships/media" Target="../media/media12.avi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s-SNOM Measurements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November 2, 2017</a:t>
            </a:r>
          </a:p>
          <a:p>
            <a:r>
              <a:rPr lang="en-US" dirty="0"/>
              <a:t>Leaky wave antenna, design #4 (more asymmetric)</a:t>
            </a:r>
          </a:p>
          <a:p>
            <a:r>
              <a:rPr lang="en-US" dirty="0"/>
              <a:t>Under linear polarization</a:t>
            </a:r>
          </a:p>
          <a:p>
            <a:r>
              <a:rPr lang="en-US" dirty="0"/>
              <a:t>k vector parallel to TL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2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2017-11-29_leaky_E3_PH_X_14	</a:t>
            </a:r>
            <a:r>
              <a:rPr lang="en-US" dirty="0" smtClean="0"/>
              <a:t>	</a:t>
            </a:r>
            <a:r>
              <a:rPr lang="en-US" dirty="0" err="1" smtClean="0"/>
              <a:t>Setpoint</a:t>
            </a:r>
            <a:r>
              <a:rPr lang="en-US" dirty="0" smtClean="0"/>
              <a:t>=1.14 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3518" r="52456" b="23889"/>
          <a:stretch/>
        </p:blipFill>
        <p:spPr>
          <a:xfrm>
            <a:off x="0" y="1223304"/>
            <a:ext cx="2291080" cy="2315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7037" r="8662" b="28148"/>
          <a:stretch/>
        </p:blipFill>
        <p:spPr>
          <a:xfrm>
            <a:off x="1866900" y="3682241"/>
            <a:ext cx="7620000" cy="3073400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86900" y="4152900"/>
            <a:ext cx="2705100" cy="270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6296" r="7708" b="27963"/>
          <a:stretch/>
        </p:blipFill>
        <p:spPr>
          <a:xfrm>
            <a:off x="2828925" y="1310423"/>
            <a:ext cx="5695950" cy="23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2017-11-29_leaky_E3_PH_X_16	</a:t>
            </a:r>
            <a:r>
              <a:rPr lang="en-US" dirty="0" smtClean="0"/>
              <a:t>	</a:t>
            </a:r>
            <a:r>
              <a:rPr lang="en-US" dirty="0" err="1" smtClean="0"/>
              <a:t>Setpoint</a:t>
            </a:r>
            <a:r>
              <a:rPr lang="en-US" dirty="0" smtClean="0"/>
              <a:t>=1.10 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3148" r="52456" b="23704"/>
          <a:stretch/>
        </p:blipFill>
        <p:spPr>
          <a:xfrm>
            <a:off x="0" y="1250876"/>
            <a:ext cx="2291080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6667" r="8390" b="27963"/>
          <a:stretch/>
        </p:blipFill>
        <p:spPr>
          <a:xfrm>
            <a:off x="1765300" y="3746500"/>
            <a:ext cx="7658100" cy="3111500"/>
          </a:xfrm>
          <a:prstGeom prst="rect">
            <a:avLst/>
          </a:prstGeom>
        </p:spPr>
      </p:pic>
      <p:pic>
        <p:nvPicPr>
          <p:cNvPr id="7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36858" y="4102099"/>
            <a:ext cx="2755141" cy="2755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111" r="7162" b="27592"/>
          <a:stretch/>
        </p:blipFill>
        <p:spPr>
          <a:xfrm>
            <a:off x="2749651" y="1408088"/>
            <a:ext cx="5689398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2017-11-29_leaky_E3_PH_X_18	</a:t>
            </a:r>
            <a:r>
              <a:rPr lang="en-US" dirty="0" smtClean="0"/>
              <a:t>	</a:t>
            </a:r>
            <a:r>
              <a:rPr lang="en-US" dirty="0" err="1" smtClean="0"/>
              <a:t>Setpoint</a:t>
            </a:r>
            <a:r>
              <a:rPr lang="en-US" dirty="0" smtClean="0"/>
              <a:t>=1.06 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22778" r="52319" b="24260"/>
          <a:stretch/>
        </p:blipFill>
        <p:spPr>
          <a:xfrm>
            <a:off x="0" y="1140947"/>
            <a:ext cx="2291080" cy="2348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853" r="8525" b="27777"/>
          <a:stretch/>
        </p:blipFill>
        <p:spPr>
          <a:xfrm>
            <a:off x="1752600" y="3746500"/>
            <a:ext cx="7645400" cy="3111500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8800" y="4114800"/>
            <a:ext cx="2743199" cy="2743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7037" r="7708" b="27778"/>
          <a:stretch/>
        </p:blipFill>
        <p:spPr>
          <a:xfrm>
            <a:off x="2828495" y="1409701"/>
            <a:ext cx="5493609" cy="22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2017-11-29_leaky_E3_PH_X_19</a:t>
            </a:r>
            <a:r>
              <a:rPr lang="en-US" dirty="0" smtClean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Setpoint</a:t>
            </a:r>
            <a:r>
              <a:rPr lang="en-US" dirty="0" smtClean="0"/>
              <a:t>=1.04 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22963" r="52319" b="23519"/>
          <a:stretch/>
        </p:blipFill>
        <p:spPr>
          <a:xfrm>
            <a:off x="0" y="1225476"/>
            <a:ext cx="2291080" cy="2373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6853" r="8389" b="27777"/>
          <a:stretch/>
        </p:blipFill>
        <p:spPr>
          <a:xfrm>
            <a:off x="1752600" y="3746500"/>
            <a:ext cx="7632700" cy="3111500"/>
          </a:xfrm>
          <a:prstGeom prst="rect">
            <a:avLst/>
          </a:prstGeom>
        </p:spPr>
      </p:pic>
      <p:pic>
        <p:nvPicPr>
          <p:cNvPr id="7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85300" y="4050541"/>
            <a:ext cx="2806700" cy="280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26667" r="7844" b="27408"/>
          <a:stretch/>
        </p:blipFill>
        <p:spPr>
          <a:xfrm>
            <a:off x="2597895" y="1356150"/>
            <a:ext cx="5942110" cy="243577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953073" y="5892801"/>
            <a:ext cx="1338007" cy="637426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8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#4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E4)</a:t>
            </a:r>
            <a:r>
              <a:rPr lang="en-US" sz="2800" dirty="0" smtClean="0">
                <a:latin typeface="+mn-lt"/>
              </a:rPr>
              <a:t>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/>
              <a:t>2017-12-06_leaky_E4_PH_X_6</a:t>
            </a:r>
            <a:r>
              <a:rPr lang="en-US" dirty="0" smtClean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3703" r="53001" b="24074"/>
          <a:stretch/>
        </p:blipFill>
        <p:spPr>
          <a:xfrm>
            <a:off x="0" y="1248704"/>
            <a:ext cx="2291080" cy="2357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7223" r="8389" b="27592"/>
          <a:stretch/>
        </p:blipFill>
        <p:spPr>
          <a:xfrm>
            <a:off x="1762127" y="3669541"/>
            <a:ext cx="7670800" cy="3098800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32926" y="4086849"/>
            <a:ext cx="2759073" cy="27670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667" r="8117" b="27778"/>
          <a:stretch/>
        </p:blipFill>
        <p:spPr>
          <a:xfrm>
            <a:off x="2815590" y="1325736"/>
            <a:ext cx="5553710" cy="22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56" y="35676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Illumination conditions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43734" y="1621359"/>
            <a:ext cx="5948916" cy="4716298"/>
            <a:chOff x="2042722" y="400961"/>
            <a:chExt cx="7490128" cy="59381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7" r="18096" b="20659"/>
            <a:stretch/>
          </p:blipFill>
          <p:spPr>
            <a:xfrm>
              <a:off x="2042722" y="1467879"/>
              <a:ext cx="7315200" cy="4471715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066880" y="1869260"/>
              <a:ext cx="1399924" cy="3779790"/>
              <a:chOff x="3066880" y="1869260"/>
              <a:chExt cx="1399924" cy="377979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3066881" y="186926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3192253" y="4389120"/>
                <a:ext cx="1274551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066880" y="1869260"/>
                <a:ext cx="1274553" cy="125912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341433" y="3129190"/>
                <a:ext cx="125371" cy="25198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 flipH="1">
              <a:off x="3066879" y="401770"/>
              <a:ext cx="4689388" cy="14670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7756265" y="400961"/>
              <a:ext cx="125378" cy="25340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54800" y="1266092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Z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38612" y="5877466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01839" y="2352989"/>
              <a:ext cx="7310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6456" y="1784070"/>
            <a:ext cx="36118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wave </a:t>
            </a:r>
            <a:r>
              <a:rPr lang="el-GR" dirty="0"/>
              <a:t>θ</a:t>
            </a:r>
            <a:r>
              <a:rPr lang="en-US" dirty="0"/>
              <a:t> = 60</a:t>
            </a:r>
            <a:r>
              <a:rPr lang="en-US" baseline="300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Light: linear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Incidence: p-polarization (</a:t>
            </a:r>
            <a:r>
              <a:rPr lang="en-US" b="1" i="1" dirty="0"/>
              <a:t>k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 vectors are in the YZ plane)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</a:t>
            </a:r>
            <a:r>
              <a:rPr lang="en-US" dirty="0" smtClean="0"/>
              <a:t>A3 and E4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AFM, under tapping mode, different ‘</a:t>
            </a:r>
            <a:r>
              <a:rPr lang="en-US" dirty="0" err="1" smtClean="0"/>
              <a:t>setpoints</a:t>
            </a:r>
            <a:r>
              <a:rPr lang="en-US" dirty="0" smtClean="0"/>
              <a:t>’ were tested. The </a:t>
            </a:r>
            <a:r>
              <a:rPr lang="en-US" dirty="0" err="1" smtClean="0"/>
              <a:t>setpoint</a:t>
            </a:r>
            <a:r>
              <a:rPr lang="en-US" dirty="0" smtClean="0"/>
              <a:t> value is directly proportional with the amplitude of cantilever 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4501691" y="2932879"/>
            <a:ext cx="2174622" cy="2026707"/>
            <a:chOff x="2495157" y="2753436"/>
            <a:chExt cx="2174622" cy="2026707"/>
          </a:xfrm>
        </p:grpSpPr>
        <p:sp>
          <p:nvSpPr>
            <p:cNvPr id="22" name="TextBox 21"/>
            <p:cNvSpPr txBox="1"/>
            <p:nvPr/>
          </p:nvSpPr>
          <p:spPr>
            <a:xfrm rot="1348037">
              <a:off x="2816592" y="4160520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r>
                <a:rPr lang="en-US" dirty="0"/>
                <a:t>-vector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95157" y="3315995"/>
              <a:ext cx="2174622" cy="1464148"/>
              <a:chOff x="2495157" y="3315995"/>
              <a:chExt cx="2174622" cy="1464148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2495157" y="3804747"/>
                <a:ext cx="1927404" cy="805419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 19"/>
              <p:cNvSpPr/>
              <p:nvPr/>
            </p:nvSpPr>
            <p:spPr>
              <a:xfrm rot="16513348">
                <a:off x="3979036" y="4089400"/>
                <a:ext cx="700769" cy="680717"/>
              </a:xfrm>
              <a:prstGeom prst="arc">
                <a:avLst>
                  <a:gd name="adj1" fmla="val 16200000"/>
                  <a:gd name="adj2" fmla="val 3527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949773" y="3748006"/>
                <a:ext cx="3080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dirty="0"/>
                  <a:t>θ</a:t>
                </a:r>
                <a:endParaRPr lang="en-US" dirty="0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>
                <a:off x="2495157" y="3315995"/>
                <a:ext cx="509300" cy="126073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2772433" y="2753436"/>
              <a:ext cx="58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0070C0"/>
                  </a:solidFill>
                </a:rPr>
                <a:t>E</a:t>
              </a:r>
              <a:r>
                <a:rPr lang="en-US" sz="2400" b="1" i="1" baseline="-25000" dirty="0">
                  <a:solidFill>
                    <a:srgbClr val="0070C0"/>
                  </a:solidFill>
                </a:rPr>
                <a:t>i</a:t>
              </a:r>
              <a:endParaRPr lang="en-US" sz="2000" b="1" i="1" baseline="-250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02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2017-11-29_leaky_E3_PH_X_6 		</a:t>
            </a:r>
            <a:r>
              <a:rPr lang="en-US" dirty="0" err="1" smtClean="0"/>
              <a:t>Setpoint</a:t>
            </a:r>
            <a:r>
              <a:rPr lang="en-US" dirty="0" smtClean="0"/>
              <a:t>=1.46 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2592" r="52456" b="23519"/>
          <a:stretch/>
        </p:blipFill>
        <p:spPr>
          <a:xfrm>
            <a:off x="-1" y="1298317"/>
            <a:ext cx="2143127" cy="2219395"/>
          </a:xfrm>
          <a:prstGeom prst="rect">
            <a:avLst/>
          </a:prstGeom>
        </p:spPr>
      </p:pic>
      <p:pic>
        <p:nvPicPr>
          <p:cNvPr id="8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7658" y="4165599"/>
            <a:ext cx="2704341" cy="2704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6852" r="8254" b="27963"/>
          <a:stretch/>
        </p:blipFill>
        <p:spPr>
          <a:xfrm>
            <a:off x="2009884" y="3892036"/>
            <a:ext cx="7329821" cy="2965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7" t="26320" r="7525" b="27667"/>
          <a:stretch/>
        </p:blipFill>
        <p:spPr>
          <a:xfrm>
            <a:off x="3136900" y="1463164"/>
            <a:ext cx="5778500" cy="23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2017-11-29_leaky_E3_PH_X_4 		</a:t>
            </a:r>
            <a:r>
              <a:rPr lang="en-US" dirty="0" err="1" smtClean="0"/>
              <a:t>Setpoint</a:t>
            </a:r>
            <a:r>
              <a:rPr lang="en-US" dirty="0" smtClean="0"/>
              <a:t>=1.40 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3148" r="51637" b="23519"/>
          <a:stretch/>
        </p:blipFill>
        <p:spPr>
          <a:xfrm>
            <a:off x="0" y="1256127"/>
            <a:ext cx="2291080" cy="2299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26667" r="7571" b="27593"/>
          <a:stretch/>
        </p:blipFill>
        <p:spPr>
          <a:xfrm>
            <a:off x="3225800" y="1514475"/>
            <a:ext cx="5778500" cy="2335989"/>
          </a:xfrm>
          <a:prstGeom prst="rect">
            <a:avLst/>
          </a:prstGeom>
        </p:spPr>
      </p:pic>
      <p:pic>
        <p:nvPicPr>
          <p:cNvPr id="7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0346" y="3892036"/>
            <a:ext cx="2939754" cy="2939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852" r="8525" b="27963"/>
          <a:stretch/>
        </p:blipFill>
        <p:spPr>
          <a:xfrm>
            <a:off x="1932491" y="3815779"/>
            <a:ext cx="7505808" cy="30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2017-11-29_leaky_E3_PH_X_3 		</a:t>
            </a:r>
            <a:r>
              <a:rPr lang="en-US" dirty="0" err="1" smtClean="0"/>
              <a:t>Setpoint</a:t>
            </a:r>
            <a:r>
              <a:rPr lang="en-US" dirty="0" smtClean="0"/>
              <a:t>=1.30 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23148" r="51911" b="23148"/>
          <a:stretch/>
        </p:blipFill>
        <p:spPr>
          <a:xfrm>
            <a:off x="0" y="1212776"/>
            <a:ext cx="2291080" cy="2356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5926" r="7435" b="26852"/>
          <a:stretch/>
        </p:blipFill>
        <p:spPr>
          <a:xfrm>
            <a:off x="3009900" y="1279863"/>
            <a:ext cx="5923280" cy="2476125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58206" y="4037057"/>
            <a:ext cx="2833794" cy="2833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7037" r="8662" b="27963"/>
          <a:stretch/>
        </p:blipFill>
        <p:spPr>
          <a:xfrm>
            <a:off x="1778000" y="3675891"/>
            <a:ext cx="7645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2017-11-29_leaky_E3_PH_X_2		</a:t>
            </a:r>
            <a:r>
              <a:rPr lang="en-US" dirty="0" err="1" smtClean="0"/>
              <a:t>Setpoint</a:t>
            </a:r>
            <a:r>
              <a:rPr lang="en-US" dirty="0" smtClean="0"/>
              <a:t>=1.2311 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3333" r="52592" b="24259"/>
          <a:stretch/>
        </p:blipFill>
        <p:spPr>
          <a:xfrm>
            <a:off x="0" y="1229847"/>
            <a:ext cx="2364469" cy="2398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6852" r="8662" b="27963"/>
          <a:stretch/>
        </p:blipFill>
        <p:spPr>
          <a:xfrm>
            <a:off x="1739900" y="3759200"/>
            <a:ext cx="7632700" cy="3098800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36100" y="4102100"/>
            <a:ext cx="2755900" cy="2755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7222" r="7571" b="27778"/>
          <a:stretch/>
        </p:blipFill>
        <p:spPr>
          <a:xfrm>
            <a:off x="3424237" y="1437273"/>
            <a:ext cx="5656263" cy="22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1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2017-11-29_leaky_E3_PH_X_8 		</a:t>
            </a:r>
            <a:r>
              <a:rPr lang="en-US" dirty="0" err="1" smtClean="0"/>
              <a:t>Setpoint</a:t>
            </a:r>
            <a:r>
              <a:rPr lang="en-US" dirty="0" smtClean="0"/>
              <a:t>=1.22 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t="22592" r="51776" b="23704"/>
          <a:stretch/>
        </p:blipFill>
        <p:spPr>
          <a:xfrm>
            <a:off x="0" y="1314887"/>
            <a:ext cx="2291080" cy="234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667" r="8117" b="27778"/>
          <a:stretch/>
        </p:blipFill>
        <p:spPr>
          <a:xfrm>
            <a:off x="1808480" y="3733800"/>
            <a:ext cx="7696200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6481" r="7571" b="27407"/>
          <a:stretch/>
        </p:blipFill>
        <p:spPr>
          <a:xfrm>
            <a:off x="3300108" y="1508345"/>
            <a:ext cx="5176229" cy="2119870"/>
          </a:xfrm>
          <a:prstGeom prst="rect">
            <a:avLst/>
          </a:prstGeom>
        </p:spPr>
      </p:pic>
      <p:pic>
        <p:nvPicPr>
          <p:cNvPr id="9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62258" y="4127499"/>
            <a:ext cx="2729741" cy="27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2017-11-29_leaky_E3_PH_X_10</a:t>
            </a:r>
            <a:r>
              <a:rPr lang="en-US" dirty="0" smtClean="0"/>
              <a:t>		</a:t>
            </a:r>
            <a:r>
              <a:rPr lang="en-US" dirty="0" err="1" smtClean="0"/>
              <a:t>Setpoint</a:t>
            </a:r>
            <a:r>
              <a:rPr lang="en-US" dirty="0" smtClean="0"/>
              <a:t>=1.20 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3333" r="52319" b="23889"/>
          <a:stretch/>
        </p:blipFill>
        <p:spPr>
          <a:xfrm>
            <a:off x="0" y="1219589"/>
            <a:ext cx="2383272" cy="2408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26111" r="7844" b="27778"/>
          <a:stretch/>
        </p:blipFill>
        <p:spPr>
          <a:xfrm>
            <a:off x="1727200" y="3695700"/>
            <a:ext cx="7683500" cy="3162300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49642" y="4011657"/>
            <a:ext cx="2842358" cy="28423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25926" r="7435" b="27593"/>
          <a:stretch/>
        </p:blipFill>
        <p:spPr>
          <a:xfrm>
            <a:off x="3392300" y="1254982"/>
            <a:ext cx="5786528" cy="23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4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85725"/>
            <a:ext cx="10515600" cy="7143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Leaky wave antenna, design </a:t>
            </a:r>
            <a:r>
              <a:rPr lang="en-US" sz="2800" dirty="0" smtClean="0">
                <a:latin typeface="+mn-lt"/>
              </a:rPr>
              <a:t>#3 </a:t>
            </a:r>
            <a:r>
              <a:rPr lang="en-US" sz="2800" dirty="0">
                <a:latin typeface="+mn-lt"/>
              </a:rPr>
              <a:t>(</a:t>
            </a:r>
            <a:r>
              <a:rPr lang="en-US" sz="2800" dirty="0" smtClean="0">
                <a:latin typeface="+mn-lt"/>
              </a:rPr>
              <a:t>E3)	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800100"/>
            <a:ext cx="10515600" cy="749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smtClean="0"/>
              <a:t>2017-11-29_leaky_E3_PH_X_12	</a:t>
            </a:r>
            <a:r>
              <a:rPr lang="en-US" dirty="0" smtClean="0"/>
              <a:t>	</a:t>
            </a:r>
            <a:r>
              <a:rPr lang="en-US" dirty="0" err="1" smtClean="0"/>
              <a:t>Setpoint</a:t>
            </a:r>
            <a:r>
              <a:rPr lang="en-US" dirty="0" smtClean="0"/>
              <a:t>=1.18 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009028" y="3628215"/>
            <a:ext cx="2717" cy="113621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455" y="4011657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206" y="4895776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7037" r="8526" b="27778"/>
          <a:stretch/>
        </p:blipFill>
        <p:spPr>
          <a:xfrm>
            <a:off x="1828800" y="3759200"/>
            <a:ext cx="7620000" cy="309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3518" r="52183" b="23518"/>
          <a:stretch/>
        </p:blipFill>
        <p:spPr>
          <a:xfrm>
            <a:off x="0" y="1263576"/>
            <a:ext cx="2291080" cy="2315367"/>
          </a:xfrm>
          <a:prstGeom prst="rect">
            <a:avLst/>
          </a:prstGeom>
        </p:spPr>
      </p:pic>
      <p:pic>
        <p:nvPicPr>
          <p:cNvPr id="7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89356" y="4152899"/>
            <a:ext cx="2702643" cy="2702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27037" r="7571" b="27407"/>
          <a:stretch/>
        </p:blipFill>
        <p:spPr>
          <a:xfrm>
            <a:off x="2783427" y="1354668"/>
            <a:ext cx="5710745" cy="23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303</Words>
  <Application>Microsoft Office PowerPoint</Application>
  <PresentationFormat>Widescreen</PresentationFormat>
  <Paragraphs>69</Paragraphs>
  <Slides>14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s-SNOM Measurements</vt:lpstr>
      <vt:lpstr>Illumination conditions</vt:lpstr>
      <vt:lpstr>Leaky wave antenna, design #3 (E3) </vt:lpstr>
      <vt:lpstr>Leaky wave antenna, design #3 (E3) </vt:lpstr>
      <vt:lpstr>Leaky wave antenna, design #3 (E3) </vt:lpstr>
      <vt:lpstr>Leaky wave antenna, design #3 (E3) </vt:lpstr>
      <vt:lpstr>Leaky wave antenna, design #3 (E3) </vt:lpstr>
      <vt:lpstr>Leaky wave antenna, design #3 (E3) </vt:lpstr>
      <vt:lpstr>Leaky wave antenna, design #3 (E3) </vt:lpstr>
      <vt:lpstr>Leaky wave antenna, design #3 (E3) </vt:lpstr>
      <vt:lpstr>Leaky wave antenna, design #3 (E3) </vt:lpstr>
      <vt:lpstr>Leaky wave antenna, design #3 (E3) </vt:lpstr>
      <vt:lpstr>Leaky wave antenna, design #3 (E3) </vt:lpstr>
      <vt:lpstr>Leaky wave antenna, design #4 (E4) 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s-SNOM Measurements</dc:title>
  <dc:creator>Moreno Cleves, Camilo</dc:creator>
  <cp:lastModifiedBy>Moreno Cleves, Camilo</cp:lastModifiedBy>
  <cp:revision>28</cp:revision>
  <dcterms:created xsi:type="dcterms:W3CDTF">2017-10-16T14:46:52Z</dcterms:created>
  <dcterms:modified xsi:type="dcterms:W3CDTF">2018-01-11T20:23:16Z</dcterms:modified>
</cp:coreProperties>
</file>